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987" r:id="rId2"/>
    <p:sldId id="990" r:id="rId3"/>
    <p:sldId id="988" r:id="rId4"/>
    <p:sldId id="994" r:id="rId5"/>
    <p:sldId id="992" r:id="rId6"/>
    <p:sldId id="995" r:id="rId7"/>
    <p:sldId id="1000" r:id="rId8"/>
    <p:sldId id="996" r:id="rId9"/>
    <p:sldId id="991" r:id="rId10"/>
    <p:sldId id="998" r:id="rId11"/>
    <p:sldId id="997" r:id="rId12"/>
    <p:sldId id="999" r:id="rId13"/>
    <p:sldId id="989" r:id="rId14"/>
    <p:sldId id="390" r:id="rId15"/>
    <p:sldId id="391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75B970-108B-483D-BA11-84B80823E568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DC72-002A-4F37-B870-57F46FA1FAF1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40647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15994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8224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2663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60383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2000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105343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369565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56454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603683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19563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73389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26F4D0-5CCA-43D7-9231-95FE983F7D65}" type="datetimeFigureOut">
              <a:rPr lang="en-HK" smtClean="0"/>
              <a:t>30/10/2023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8195B7-6E0A-407F-9F8D-5FFEFEB6289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560448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rih.cuhk.edu.hk/news-and-events/call-for-proposals-3d-printed-museum-competi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37" y="0"/>
            <a:ext cx="4849967" cy="6859927"/>
          </a:xfrm>
        </p:spPr>
      </p:pic>
    </p:spTree>
    <p:extLst>
      <p:ext uri="{BB962C8B-B14F-4D97-AF65-F5344CB8AC3E}">
        <p14:creationId xmlns:p14="http://schemas.microsoft.com/office/powerpoint/2010/main" val="2459866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1D50F262-343C-4101-AB3C-9DA1072F7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Nicolas Touron.">
            <a:extLst>
              <a:ext uri="{FF2B5EF4-FFF2-40B4-BE49-F238E27FC236}">
                <a16:creationId xmlns:a16="http://schemas.microsoft.com/office/drawing/2014/main" id="{CD330DE0-DD8A-591A-3B41-F15083B112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4" r="38704" b="-2"/>
          <a:stretch/>
        </p:blipFill>
        <p:spPr bwMode="auto">
          <a:xfrm>
            <a:off x="7816130" y="-2"/>
            <a:ext cx="4375870" cy="6858000"/>
          </a:xfrm>
          <a:custGeom>
            <a:avLst/>
            <a:gdLst/>
            <a:ahLst/>
            <a:cxnLst/>
            <a:rect l="l" t="t" r="r" b="b"/>
            <a:pathLst>
              <a:path w="4375870" h="6858000">
                <a:moveTo>
                  <a:pt x="4441" y="0"/>
                </a:moveTo>
                <a:lnTo>
                  <a:pt x="4375870" y="0"/>
                </a:lnTo>
                <a:lnTo>
                  <a:pt x="4375870" y="23"/>
                </a:lnTo>
                <a:lnTo>
                  <a:pt x="4375870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tail of artwork created with a 3D clay printer.">
            <a:extLst>
              <a:ext uri="{FF2B5EF4-FFF2-40B4-BE49-F238E27FC236}">
                <a16:creationId xmlns:a16="http://schemas.microsoft.com/office/drawing/2014/main" id="{73A3649D-D6EB-08E3-8797-DEBFA34645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7" r="-3" b="-3"/>
          <a:stretch/>
        </p:blipFill>
        <p:spPr bwMode="auto">
          <a:xfrm>
            <a:off x="3595404" y="33"/>
            <a:ext cx="4942298" cy="6857999"/>
          </a:xfrm>
          <a:custGeom>
            <a:avLst/>
            <a:gdLst/>
            <a:ahLst/>
            <a:cxnLst/>
            <a:rect l="l" t="t" r="r" b="b"/>
            <a:pathLst>
              <a:path w="4942298" h="6857999">
                <a:moveTo>
                  <a:pt x="0" y="0"/>
                </a:moveTo>
                <a:lnTo>
                  <a:pt x="4164238" y="0"/>
                </a:lnTo>
                <a:lnTo>
                  <a:pt x="4271743" y="210478"/>
                </a:lnTo>
                <a:cubicBezTo>
                  <a:pt x="4695097" y="1127919"/>
                  <a:pt x="4942298" y="2233909"/>
                  <a:pt x="4942298" y="3424428"/>
                </a:cubicBezTo>
                <a:cubicBezTo>
                  <a:pt x="4942298" y="4614948"/>
                  <a:pt x="4695097" y="5720938"/>
                  <a:pt x="4271743" y="6638378"/>
                </a:cubicBezTo>
                <a:lnTo>
                  <a:pt x="4159568" y="6857999"/>
                </a:lnTo>
                <a:lnTo>
                  <a:pt x="49488" y="6857999"/>
                </a:lnTo>
                <a:lnTo>
                  <a:pt x="119616" y="6721637"/>
                </a:lnTo>
                <a:cubicBezTo>
                  <a:pt x="540124" y="5863919"/>
                  <a:pt x="796416" y="4724528"/>
                  <a:pt x="796416" y="3474162"/>
                </a:cubicBezTo>
                <a:cubicBezTo>
                  <a:pt x="796416" y="2140439"/>
                  <a:pt x="504812" y="932979"/>
                  <a:pt x="33352" y="5895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083" name="Freeform: Shape 3082">
            <a:extLst>
              <a:ext uri="{FF2B5EF4-FFF2-40B4-BE49-F238E27FC236}">
                <a16:creationId xmlns:a16="http://schemas.microsoft.com/office/drawing/2014/main" id="{6A0924B3-0260-445E-AFD7-9533C0D1B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085" name="Freeform: Shape 3084">
            <a:extLst>
              <a:ext uri="{FF2B5EF4-FFF2-40B4-BE49-F238E27FC236}">
                <a16:creationId xmlns:a16="http://schemas.microsoft.com/office/drawing/2014/main" id="{7C34E8CB-B972-4A94-8469-315C10C2A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3FD95-F8CB-EE3B-07B7-E4ACB3E6B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913" y="1511589"/>
            <a:ext cx="3430958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3-D Printing Clay by Artist at Harvard</a:t>
            </a:r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11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st free 3D scanning apps for smartphones in 2023 (iOS/Android)">
            <a:extLst>
              <a:ext uri="{FF2B5EF4-FFF2-40B4-BE49-F238E27FC236}">
                <a16:creationId xmlns:a16="http://schemas.microsoft.com/office/drawing/2014/main" id="{3021F7A6-CCBE-CD2C-AF19-A2BD60E001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3" r="9426" b="1"/>
          <a:stretch/>
        </p:blipFill>
        <p:spPr bwMode="auto">
          <a:xfrm>
            <a:off x="39324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9" name="Rectangle 104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A0E4D6-282B-CDDB-3E4D-A9D7ACDE1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1640" y="70157"/>
            <a:ext cx="5129980" cy="1899912"/>
          </a:xfrm>
        </p:spPr>
        <p:txBody>
          <a:bodyPr>
            <a:normAutofit/>
          </a:bodyPr>
          <a:lstStyle/>
          <a:p>
            <a:r>
              <a:rPr lang="en-HK" sz="4800" b="1" dirty="0"/>
              <a:t>How do I 3-D Print?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0DBE4-0D0C-F868-86CE-D4DA2B348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4479" y="1677117"/>
            <a:ext cx="8799870" cy="3742762"/>
          </a:xfrm>
        </p:spPr>
        <p:txBody>
          <a:bodyPr>
            <a:noAutofit/>
          </a:bodyPr>
          <a:lstStyle/>
          <a:p>
            <a:r>
              <a:rPr lang="en-HK" dirty="0"/>
              <a:t>You can download pre-existing models in </a:t>
            </a:r>
            <a:r>
              <a:rPr lang="en-HK" b="1" u="sng" dirty="0"/>
              <a:t>STL format</a:t>
            </a:r>
            <a:r>
              <a:rPr lang="en-HK" dirty="0"/>
              <a:t>: e.g. </a:t>
            </a:r>
            <a:r>
              <a:rPr lang="en-HK" dirty="0" err="1"/>
              <a:t>Sketchfab</a:t>
            </a:r>
            <a:r>
              <a:rPr lang="en-HK" dirty="0"/>
              <a:t>. </a:t>
            </a:r>
          </a:p>
          <a:p>
            <a:r>
              <a:rPr lang="en-HK" dirty="0"/>
              <a:t>Alternatively, you can design a model in CAD software (</a:t>
            </a:r>
            <a:r>
              <a:rPr lang="en-HK" b="1" u="sng" dirty="0"/>
              <a:t>STL format)</a:t>
            </a:r>
          </a:p>
          <a:p>
            <a:r>
              <a:rPr lang="en-HK" dirty="0"/>
              <a:t>Final option is to 3-D scan an object using an app on your phone.</a:t>
            </a:r>
          </a:p>
          <a:p>
            <a:r>
              <a:rPr lang="en-HK" dirty="0"/>
              <a:t>Don’t forget about copyright and fair use! </a:t>
            </a:r>
          </a:p>
          <a:p>
            <a:r>
              <a:rPr lang="en-HK" dirty="0"/>
              <a:t>Printing in different colours and materials (including </a:t>
            </a:r>
            <a:r>
              <a:rPr lang="en-US" dirty="0"/>
              <a:t>flexible material [TPU 95A])</a:t>
            </a:r>
            <a:r>
              <a:rPr lang="en-HK" dirty="0"/>
              <a:t> </a:t>
            </a:r>
          </a:p>
          <a:p>
            <a:r>
              <a:rPr lang="en-HK" dirty="0"/>
              <a:t>At CUHK, using the 3-D printers is free.  </a:t>
            </a:r>
          </a:p>
          <a:p>
            <a:r>
              <a:rPr lang="en-HK" b="1" u="sng" dirty="0"/>
              <a:t>However,</a:t>
            </a:r>
            <a:r>
              <a:rPr lang="en-HK" b="1" dirty="0"/>
              <a:t> </a:t>
            </a:r>
            <a:r>
              <a:rPr lang="en-HK" dirty="0"/>
              <a:t>there is a charge for the filament by gram.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960019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g: MakerSpace - CUHK in Pixels">
            <a:extLst>
              <a:ext uri="{FF2B5EF4-FFF2-40B4-BE49-F238E27FC236}">
                <a16:creationId xmlns:a16="http://schemas.microsoft.com/office/drawing/2014/main" id="{EC0C7641-039A-460A-B6A9-FD9B1917E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7" name="Rectangle 512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03B8D-C258-FB76-9FCD-F05FB3C27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Visit to MakerSpace</a:t>
            </a:r>
          </a:p>
        </p:txBody>
      </p:sp>
      <p:cxnSp>
        <p:nvCxnSpPr>
          <p:cNvPr id="5129" name="Straight Connector 512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31" name="Straight Connector 513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631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837" y="0"/>
            <a:ext cx="4849967" cy="6859927"/>
          </a:xfrm>
        </p:spPr>
      </p:pic>
    </p:spTree>
    <p:extLst>
      <p:ext uri="{BB962C8B-B14F-4D97-AF65-F5344CB8AC3E}">
        <p14:creationId xmlns:p14="http://schemas.microsoft.com/office/powerpoint/2010/main" val="3060819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ar driving down a stree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B55A7EAF-9559-82FD-455E-2ADE006EB0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446" y="605554"/>
            <a:ext cx="10038917" cy="5646891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19D0BF-0917-0C7C-9BF9-593A5AEBE6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552" y="5356439"/>
            <a:ext cx="811924" cy="8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38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FC321AF0-37A6-8A22-BAB5-9D15043543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15369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3D printed exhibits in museums | voxeljet">
            <a:extLst>
              <a:ext uri="{FF2B5EF4-FFF2-40B4-BE49-F238E27FC236}">
                <a16:creationId xmlns:a16="http://schemas.microsoft.com/office/drawing/2014/main" id="{824465B8-3B4C-9078-767A-8253F9581E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5" name="Rectangle 7174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57375" y="1885950"/>
            <a:ext cx="8505825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857EEF-97D9-B7F2-82AA-73F92445F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6475" y="2247900"/>
            <a:ext cx="7581900" cy="25146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>
                <a:solidFill>
                  <a:schemeClr val="tx1">
                    <a:lumMod val="75000"/>
                    <a:lumOff val="25000"/>
                  </a:schemeClr>
                </a:solidFill>
              </a:rPr>
              <a:t>3-D Printing and the Humanities</a:t>
            </a:r>
          </a:p>
        </p:txBody>
      </p:sp>
    </p:spTree>
    <p:extLst>
      <p:ext uri="{BB962C8B-B14F-4D97-AF65-F5344CB8AC3E}">
        <p14:creationId xmlns:p14="http://schemas.microsoft.com/office/powerpoint/2010/main" val="2104546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The bright and bold future of 3D printing | CPA Canada">
            <a:extLst>
              <a:ext uri="{FF2B5EF4-FFF2-40B4-BE49-F238E27FC236}">
                <a16:creationId xmlns:a16="http://schemas.microsoft.com/office/drawing/2014/main" id="{CBB7FDC9-8B6C-B77B-A5DC-7CE44A1FA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9091" r="12549"/>
          <a:stretch/>
        </p:blipFill>
        <p:spPr bwMode="auto">
          <a:xfrm>
            <a:off x="4780515" y="10"/>
            <a:ext cx="740622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4104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B9917-81FD-876D-D614-2FF867F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7406222" cy="1124712"/>
          </a:xfrm>
        </p:spPr>
        <p:txBody>
          <a:bodyPr anchor="b">
            <a:noAutofit/>
          </a:bodyPr>
          <a:lstStyle/>
          <a:p>
            <a:r>
              <a:rPr lang="en-HK" sz="4800" dirty="0"/>
              <a:t>What is 3-D Printing? </a:t>
            </a:r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9B92-CB8B-AD71-8202-0F0A0F0A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610104"/>
            <a:ext cx="8292423" cy="3207258"/>
          </a:xfrm>
        </p:spPr>
        <p:txBody>
          <a:bodyPr anchor="t">
            <a:noAutofit/>
          </a:bodyPr>
          <a:lstStyle/>
          <a:p>
            <a:r>
              <a:rPr lang="en-HK" dirty="0"/>
              <a:t>At the most basic level 3-D printing is like 2-D printing: reproducing an image/object</a:t>
            </a:r>
          </a:p>
          <a:p>
            <a:r>
              <a:rPr lang="en-US" dirty="0"/>
              <a:t>It is also known as additive manufacturing, i.e.  a process of creating three-dimensional objects by adding layers of material based on digital designs. </a:t>
            </a:r>
          </a:p>
          <a:p>
            <a:r>
              <a:rPr lang="en-US" dirty="0"/>
              <a:t>3D printing involves three main steps: design, slicing, and printing</a:t>
            </a:r>
          </a:p>
          <a:p>
            <a:r>
              <a:rPr lang="en-US" i="1" dirty="0"/>
              <a:t>Slicing</a:t>
            </a:r>
            <a:r>
              <a:rPr lang="en-US" dirty="0"/>
              <a:t>: creating a layered model of the object that can they be reproduced layer by layer</a:t>
            </a: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94467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3D Printer - UpPlus2 - How to Do 3D Printing - LibGuides at The Chinese  University of Hong Kong">
            <a:extLst>
              <a:ext uri="{FF2B5EF4-FFF2-40B4-BE49-F238E27FC236}">
                <a16:creationId xmlns:a16="http://schemas.microsoft.com/office/drawing/2014/main" id="{A1D4BE70-D0F3-A03C-A94E-C6141BE116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5" r="8604" b="1"/>
          <a:stretch/>
        </p:blipFill>
        <p:spPr bwMode="auto">
          <a:xfrm>
            <a:off x="-3047" y="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CB9917-81FD-876D-D614-2FF867F25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4365422" cy="1899912"/>
          </a:xfrm>
        </p:spPr>
        <p:txBody>
          <a:bodyPr>
            <a:normAutofit/>
          </a:bodyPr>
          <a:lstStyle/>
          <a:p>
            <a:pPr algn="ctr"/>
            <a:r>
              <a:rPr lang="en-HK" sz="4800" dirty="0"/>
              <a:t>What is it good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9B92-CB8B-AD71-8202-0F0A0F0A4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0233" y="2178562"/>
            <a:ext cx="5083277" cy="3742762"/>
          </a:xfrm>
        </p:spPr>
        <p:txBody>
          <a:bodyPr>
            <a:noAutofit/>
          </a:bodyPr>
          <a:lstStyle/>
          <a:p>
            <a:r>
              <a:rPr lang="en-US" dirty="0"/>
              <a:t>Applications : Automotive industry, aerospace, healthcare (prosthetics, custom implants), architecture, fashion, consumer products, etc. </a:t>
            </a:r>
          </a:p>
          <a:p>
            <a:r>
              <a:rPr lang="en-US" dirty="0"/>
              <a:t>Advantages: Rapid prototyping, customization, cost-effective production, complex geometries, reduced waste, creative freedom, and accessibility</a:t>
            </a:r>
          </a:p>
          <a:p>
            <a:endParaRPr lang="en-US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475306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146690-5E00-3D39-CE9B-B583308FE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3886" y="-238313"/>
            <a:ext cx="6956406" cy="1807305"/>
          </a:xfrm>
        </p:spPr>
        <p:txBody>
          <a:bodyPr>
            <a:normAutofit/>
          </a:bodyPr>
          <a:lstStyle/>
          <a:p>
            <a:r>
              <a:rPr lang="en-HK" sz="4800" dirty="0"/>
              <a:t>3-D Printing for Humanists</a:t>
            </a:r>
          </a:p>
        </p:txBody>
      </p:sp>
      <p:pic>
        <p:nvPicPr>
          <p:cNvPr id="6146" name="Picture 2" descr="Let's 3D print for museum conservation! | Sculpteo Blog">
            <a:extLst>
              <a:ext uri="{FF2B5EF4-FFF2-40B4-BE49-F238E27FC236}">
                <a16:creationId xmlns:a16="http://schemas.microsoft.com/office/drawing/2014/main" id="{B27F737B-B12F-456E-A62A-EF1E4816B6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43" r="30743"/>
          <a:stretch/>
        </p:blipFill>
        <p:spPr bwMode="auto"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BE77FC-BAEC-A72A-5E35-3AC7523A7E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2176" y="1261582"/>
            <a:ext cx="6558116" cy="3843666"/>
          </a:xfrm>
        </p:spPr>
        <p:txBody>
          <a:bodyPr>
            <a:noAutofit/>
          </a:bodyPr>
          <a:lstStyle/>
          <a:p>
            <a:r>
              <a:rPr lang="en-HK" sz="2700" dirty="0"/>
              <a:t>3-Printing has many applications in the Humanities</a:t>
            </a:r>
          </a:p>
          <a:p>
            <a:r>
              <a:rPr lang="en-HK" sz="2700" dirty="0"/>
              <a:t>Especially in museum studies, art history, urban history, etc.  </a:t>
            </a:r>
          </a:p>
          <a:p>
            <a:r>
              <a:rPr lang="en-HK" sz="2700" dirty="0"/>
              <a:t>Encourages humanists to move away from the page into physical space which is equally important for human experience and expression.</a:t>
            </a:r>
          </a:p>
          <a:p>
            <a:r>
              <a:rPr lang="en-HK" sz="2700" dirty="0"/>
              <a:t>Encourages design-thinking and spatial awareness</a:t>
            </a:r>
          </a:p>
          <a:p>
            <a:r>
              <a:rPr lang="en-HK" sz="2700" dirty="0"/>
              <a:t>Can replace, substitute, be used to repair priceless objects</a:t>
            </a:r>
          </a:p>
          <a:p>
            <a:r>
              <a:rPr lang="en-HK" sz="2700" dirty="0"/>
              <a:t>You end up with a product!  </a:t>
            </a:r>
          </a:p>
        </p:txBody>
      </p:sp>
    </p:spTree>
    <p:extLst>
      <p:ext uri="{BB962C8B-B14F-4D97-AF65-F5344CB8AC3E}">
        <p14:creationId xmlns:p14="http://schemas.microsoft.com/office/powerpoint/2010/main" val="2172176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ectronic circuit board">
            <a:extLst>
              <a:ext uri="{FF2B5EF4-FFF2-40B4-BE49-F238E27FC236}">
                <a16:creationId xmlns:a16="http://schemas.microsoft.com/office/drawing/2014/main" id="{38EDE488-BAA3-DA1E-16DB-D9F3E7A954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2"/>
            <a:ext cx="12191979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7EE1A1B-6C62-A9F5-7C70-60501CF09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100" dirty="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Some Examples of 3-D Printing for Humanities</a:t>
            </a:r>
          </a:p>
        </p:txBody>
      </p:sp>
    </p:spTree>
    <p:extLst>
      <p:ext uri="{BB962C8B-B14F-4D97-AF65-F5344CB8AC3E}">
        <p14:creationId xmlns:p14="http://schemas.microsoft.com/office/powerpoint/2010/main" val="3609680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Let's 3D print for museum conservation! | Sculpteo Blog">
            <a:extLst>
              <a:ext uri="{FF2B5EF4-FFF2-40B4-BE49-F238E27FC236}">
                <a16:creationId xmlns:a16="http://schemas.microsoft.com/office/drawing/2014/main" id="{6D7FAF60-B550-A093-2700-4182D74B2A3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31053" b="-1"/>
          <a:stretch/>
        </p:blipFill>
        <p:spPr bwMode="auto">
          <a:xfrm>
            <a:off x="3523488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B6283F-D98E-069E-8512-BFD734EF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Restoring Historical Artefacts Using Custom </a:t>
            </a:r>
            <a:r>
              <a:rPr lang="en-US" dirty="0" err="1">
                <a:solidFill>
                  <a:schemeClr val="bg1"/>
                </a:solidFill>
              </a:rPr>
              <a:t>Prothetics</a:t>
            </a:r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1493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Graphic 2056">
            <a:extLst>
              <a:ext uri="{FF2B5EF4-FFF2-40B4-BE49-F238E27FC236}">
                <a16:creationId xmlns:a16="http://schemas.microsoft.com/office/drawing/2014/main" id="{0CCD97F3-1E0B-466D-8FE2-E56C12B2D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354324" y="-1976263"/>
            <a:ext cx="5486400" cy="121889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674FCE-C3EB-DCFE-77A3-A318B97DB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" y="3789400"/>
            <a:ext cx="11530583" cy="2264392"/>
          </a:xfrm>
        </p:spPr>
        <p:txBody>
          <a:bodyPr anchor="ctr">
            <a:normAutofit/>
          </a:bodyPr>
          <a:lstStyle/>
          <a:p>
            <a:pPr algn="ctr"/>
            <a:r>
              <a:rPr lang="en-HK" sz="5400" b="1" dirty="0"/>
              <a:t>Democratizing Collections with the British Museum</a:t>
            </a:r>
          </a:p>
        </p:txBody>
      </p:sp>
      <p:pic>
        <p:nvPicPr>
          <p:cNvPr id="2050" name="Picture 2" descr="Restoring Museum Relics with 3D Printing | Simplify3D | Simplify3D Software">
            <a:extLst>
              <a:ext uri="{FF2B5EF4-FFF2-40B4-BE49-F238E27FC236}">
                <a16:creationId xmlns:a16="http://schemas.microsoft.com/office/drawing/2014/main" id="{6768D477-22C2-4A75-C171-AE68C8416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82" t="-2" r="1104"/>
          <a:stretch/>
        </p:blipFill>
        <p:spPr bwMode="auto">
          <a:xfrm>
            <a:off x="206478" y="13390"/>
            <a:ext cx="7462684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e British Museum uses 3D scanning to bring artefacts to life | WIRED UK">
            <a:extLst>
              <a:ext uri="{FF2B5EF4-FFF2-40B4-BE49-F238E27FC236}">
                <a16:creationId xmlns:a16="http://schemas.microsoft.com/office/drawing/2014/main" id="{36374D0C-F066-EA9A-EFB9-BD71B0B5AD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9" t="1226" r="18057" b="8888"/>
          <a:stretch/>
        </p:blipFill>
        <p:spPr bwMode="auto">
          <a:xfrm>
            <a:off x="8018206" y="0"/>
            <a:ext cx="3539614" cy="3657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1A4EF068-10B6-4B97-AA42-5C97E3268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49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2" name="Rectangle 1051">
            <a:extLst>
              <a:ext uri="{FF2B5EF4-FFF2-40B4-BE49-F238E27FC236}">
                <a16:creationId xmlns:a16="http://schemas.microsoft.com/office/drawing/2014/main" id="{D48D9584-D2FD-48CE-9E17-4E250B743B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Professor Wayne de Fremery holds up a 3D model to explain how it was made at his office in Sogang University in western Seoul, March 9.  / Courtesy of Microsoft ">
            <a:extLst>
              <a:ext uri="{FF2B5EF4-FFF2-40B4-BE49-F238E27FC236}">
                <a16:creationId xmlns:a16="http://schemas.microsoft.com/office/drawing/2014/main" id="{BF34611C-0414-01BC-3219-EF1C1B955A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r="1511" b="-1"/>
          <a:stretch/>
        </p:blipFill>
        <p:spPr bwMode="auto">
          <a:xfrm>
            <a:off x="357721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ocumenting the 99% | UC Berkeley School of Information">
            <a:extLst>
              <a:ext uri="{FF2B5EF4-FFF2-40B4-BE49-F238E27FC236}">
                <a16:creationId xmlns:a16="http://schemas.microsoft.com/office/drawing/2014/main" id="{2D79AD96-718E-86EB-55F4-AD59630A4A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57" r="1" b="27557"/>
          <a:stretch/>
        </p:blipFill>
        <p:spPr bwMode="auto">
          <a:xfrm>
            <a:off x="7822523" y="3456433"/>
            <a:ext cx="4369477" cy="3401568"/>
          </a:xfrm>
          <a:custGeom>
            <a:avLst/>
            <a:gdLst/>
            <a:ahLst/>
            <a:cxnLst/>
            <a:rect l="l" t="t" r="r" b="b"/>
            <a:pathLst>
              <a:path w="4369477" h="3401568">
                <a:moveTo>
                  <a:pt x="781270" y="0"/>
                </a:moveTo>
                <a:lnTo>
                  <a:pt x="4369477" y="0"/>
                </a:lnTo>
                <a:lnTo>
                  <a:pt x="4369477" y="3401568"/>
                </a:lnTo>
                <a:lnTo>
                  <a:pt x="0" y="3401568"/>
                </a:lnTo>
                <a:lnTo>
                  <a:pt x="1963" y="3397912"/>
                </a:lnTo>
                <a:cubicBezTo>
                  <a:pt x="454182" y="2512619"/>
                  <a:pt x="736170" y="1430108"/>
                  <a:pt x="776876" y="25439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yne de Fremery: Digital Realisation of Poem No.4 by Yi Sang">
            <a:extLst>
              <a:ext uri="{FF2B5EF4-FFF2-40B4-BE49-F238E27FC236}">
                <a16:creationId xmlns:a16="http://schemas.microsoft.com/office/drawing/2014/main" id="{8C45447C-8585-E2C7-4C27-6D71A3D14B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4" r="7375" b="-2"/>
          <a:stretch/>
        </p:blipFill>
        <p:spPr bwMode="auto">
          <a:xfrm>
            <a:off x="3630260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054" name="Freeform: Shape 1053">
            <a:extLst>
              <a:ext uri="{FF2B5EF4-FFF2-40B4-BE49-F238E27FC236}">
                <a16:creationId xmlns:a16="http://schemas.microsoft.com/office/drawing/2014/main" id="{CA17DEF4-6C5D-41C6-8D93-5C7CFD7AD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97136" cy="6858000"/>
          </a:xfrm>
          <a:custGeom>
            <a:avLst/>
            <a:gdLst>
              <a:gd name="connsiteX0" fmla="*/ 0 w 4397136"/>
              <a:gd name="connsiteY0" fmla="*/ 0 h 6858000"/>
              <a:gd name="connsiteX1" fmla="*/ 3599069 w 4397136"/>
              <a:gd name="connsiteY1" fmla="*/ 0 h 6858000"/>
              <a:gd name="connsiteX2" fmla="*/ 3634072 w 4397136"/>
              <a:gd name="connsiteY2" fmla="*/ 58977 h 6858000"/>
              <a:gd name="connsiteX3" fmla="*/ 4397136 w 4397136"/>
              <a:gd name="connsiteY3" fmla="*/ 3474189 h 6858000"/>
              <a:gd name="connsiteX4" fmla="*/ 3802221 w 4397136"/>
              <a:gd name="connsiteY4" fmla="*/ 6546415 h 6858000"/>
              <a:gd name="connsiteX5" fmla="*/ 3649466 w 4397136"/>
              <a:gd name="connsiteY5" fmla="*/ 6858000 h 6858000"/>
              <a:gd name="connsiteX6" fmla="*/ 0 w 4397136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97136" h="6858000">
                <a:moveTo>
                  <a:pt x="0" y="0"/>
                </a:moveTo>
                <a:lnTo>
                  <a:pt x="3599069" y="0"/>
                </a:lnTo>
                <a:lnTo>
                  <a:pt x="3634072" y="58977"/>
                </a:lnTo>
                <a:cubicBezTo>
                  <a:pt x="4105532" y="933006"/>
                  <a:pt x="4397136" y="2140466"/>
                  <a:pt x="4397136" y="3474189"/>
                </a:cubicBezTo>
                <a:cubicBezTo>
                  <a:pt x="4397136" y="4641197"/>
                  <a:pt x="4173877" y="5711534"/>
                  <a:pt x="3802221" y="6546415"/>
                </a:cubicBezTo>
                <a:lnTo>
                  <a:pt x="3649466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56" name="Freeform: Shape 1055">
            <a:extLst>
              <a:ext uri="{FF2B5EF4-FFF2-40B4-BE49-F238E27FC236}">
                <a16:creationId xmlns:a16="http://schemas.microsoft.com/office/drawing/2014/main" id="{22BBC5A3-5C8C-4FB9-AEFF-8778D2C98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386504" cy="6858000"/>
          </a:xfrm>
          <a:custGeom>
            <a:avLst/>
            <a:gdLst>
              <a:gd name="connsiteX0" fmla="*/ 0 w 4386504"/>
              <a:gd name="connsiteY0" fmla="*/ 0 h 6858000"/>
              <a:gd name="connsiteX1" fmla="*/ 3588437 w 4386504"/>
              <a:gd name="connsiteY1" fmla="*/ 0 h 6858000"/>
              <a:gd name="connsiteX2" fmla="*/ 3623440 w 4386504"/>
              <a:gd name="connsiteY2" fmla="*/ 58977 h 6858000"/>
              <a:gd name="connsiteX3" fmla="*/ 4386504 w 4386504"/>
              <a:gd name="connsiteY3" fmla="*/ 3474189 h 6858000"/>
              <a:gd name="connsiteX4" fmla="*/ 3791589 w 4386504"/>
              <a:gd name="connsiteY4" fmla="*/ 6546415 h 6858000"/>
              <a:gd name="connsiteX5" fmla="*/ 3638834 w 4386504"/>
              <a:gd name="connsiteY5" fmla="*/ 6858000 h 6858000"/>
              <a:gd name="connsiteX6" fmla="*/ 0 w 438650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86504" h="6858000">
                <a:moveTo>
                  <a:pt x="0" y="0"/>
                </a:moveTo>
                <a:lnTo>
                  <a:pt x="3588437" y="0"/>
                </a:lnTo>
                <a:lnTo>
                  <a:pt x="3623440" y="58977"/>
                </a:lnTo>
                <a:cubicBezTo>
                  <a:pt x="4094900" y="933006"/>
                  <a:pt x="4386504" y="2140466"/>
                  <a:pt x="4386504" y="3474189"/>
                </a:cubicBezTo>
                <a:cubicBezTo>
                  <a:pt x="4386504" y="4641197"/>
                  <a:pt x="4163245" y="5711534"/>
                  <a:pt x="3791589" y="6546415"/>
                </a:cubicBezTo>
                <a:lnTo>
                  <a:pt x="363883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6D88CB-B373-81B8-1C29-32897111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19" y="1397671"/>
            <a:ext cx="4125185" cy="289864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Three Poetry Sculptures by Wayne de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Fremery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based on Unicode of canonical Korean poems</a:t>
            </a:r>
          </a:p>
        </p:txBody>
      </p:sp>
      <p:sp>
        <p:nvSpPr>
          <p:cNvPr id="1058" name="Rectangle 1057">
            <a:extLst>
              <a:ext uri="{FF2B5EF4-FFF2-40B4-BE49-F238E27FC236}">
                <a16:creationId xmlns:a16="http://schemas.microsoft.com/office/drawing/2014/main" id="{3BB917E8-D696-4787-96D6-521A9C42F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Professor Wayne de Fremery holds up a 3D model to explain how it was made at his office in Sogang University in western Seoul, March 9.  / Courtesy of Microsoft ">
            <a:extLst>
              <a:ext uri="{FF2B5EF4-FFF2-40B4-BE49-F238E27FC236}">
                <a16:creationId xmlns:a16="http://schemas.microsoft.com/office/drawing/2014/main" id="{F4BBF850-7B85-2C66-C577-F2ACF7DDC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8" r="12266" b="-3"/>
          <a:stretch/>
        </p:blipFill>
        <p:spPr bwMode="auto">
          <a:xfrm>
            <a:off x="7845207" y="10"/>
            <a:ext cx="4346795" cy="3401558"/>
          </a:xfrm>
          <a:custGeom>
            <a:avLst/>
            <a:gdLst/>
            <a:ahLst/>
            <a:cxnLst/>
            <a:rect l="l" t="t" r="r" b="b"/>
            <a:pathLst>
              <a:path w="4346795" h="3401568">
                <a:moveTo>
                  <a:pt x="0" y="0"/>
                </a:moveTo>
                <a:lnTo>
                  <a:pt x="4346795" y="0"/>
                </a:lnTo>
                <a:lnTo>
                  <a:pt x="4346795" y="3401568"/>
                </a:lnTo>
                <a:lnTo>
                  <a:pt x="762748" y="3401568"/>
                </a:lnTo>
                <a:lnTo>
                  <a:pt x="751436" y="2963954"/>
                </a:lnTo>
                <a:cubicBezTo>
                  <a:pt x="698408" y="1942163"/>
                  <a:pt x="463174" y="995044"/>
                  <a:pt x="93264" y="1922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0" name="Rectangle 1059">
            <a:extLst>
              <a:ext uri="{FF2B5EF4-FFF2-40B4-BE49-F238E27FC236}">
                <a16:creationId xmlns:a16="http://schemas.microsoft.com/office/drawing/2014/main" id="{39F4C545-E278-42ED-9B78-2EBA464444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2" y="4544568"/>
            <a:ext cx="341496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3223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6066</TotalTime>
  <Words>340</Words>
  <Application>Microsoft Macintosh PowerPoint</Application>
  <PresentationFormat>Widescreen</PresentationFormat>
  <Paragraphs>30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Office Theme</vt:lpstr>
      <vt:lpstr>PowerPoint Presentation</vt:lpstr>
      <vt:lpstr>3-D Printing and the Humanities</vt:lpstr>
      <vt:lpstr>What is 3-D Printing? </vt:lpstr>
      <vt:lpstr>What is it good for?</vt:lpstr>
      <vt:lpstr>3-D Printing for Humanists</vt:lpstr>
      <vt:lpstr>Some Examples of 3-D Printing for Humanities</vt:lpstr>
      <vt:lpstr>Restoring Historical Artefacts Using Custom Prothetics  </vt:lpstr>
      <vt:lpstr>Democratizing Collections with the British Museum</vt:lpstr>
      <vt:lpstr>Three Poetry Sculptures by Wayne de Fremery based on Unicode of canonical Korean poems</vt:lpstr>
      <vt:lpstr>3-D Printing Clay by Artist at Harvard</vt:lpstr>
      <vt:lpstr>How do I 3-D Print?</vt:lpstr>
      <vt:lpstr>Visit to MakerSpace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 Zoom Meeting https://cuhk.zoom.us/j/96300425075?pwd=TytxQ1BueXFaZ3A5RjBzeXdRT2JIUT09   Meeting ID: 963 0042 5075 Passcode: 154486</dc:title>
  <dc:creator>Stuart McManus</dc:creator>
  <cp:lastModifiedBy>Basmah Lok</cp:lastModifiedBy>
  <cp:revision>356</cp:revision>
  <cp:lastPrinted>2020-09-29T08:10:31Z</cp:lastPrinted>
  <dcterms:created xsi:type="dcterms:W3CDTF">2020-08-31T06:26:49Z</dcterms:created>
  <dcterms:modified xsi:type="dcterms:W3CDTF">2023-10-30T10:35:18Z</dcterms:modified>
</cp:coreProperties>
</file>